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72" r:id="rId8"/>
    <p:sldMasterId id="2147483674" r:id="rId9"/>
  </p:sldMasterIdLst>
  <p:notesMasterIdLst>
    <p:notesMasterId r:id="rId105"/>
  </p:notesMasterIdLst>
  <p:handoutMasterIdLst>
    <p:handoutMasterId r:id="rId106"/>
  </p:handoutMasterIdLst>
  <p:sldIdLst>
    <p:sldId id="462" r:id="rId10"/>
    <p:sldId id="463" r:id="rId11"/>
    <p:sldId id="464" r:id="rId12"/>
    <p:sldId id="572" r:id="rId13"/>
    <p:sldId id="467" r:id="rId14"/>
    <p:sldId id="487" r:id="rId15"/>
    <p:sldId id="488" r:id="rId16"/>
    <p:sldId id="489" r:id="rId17"/>
    <p:sldId id="490" r:id="rId18"/>
    <p:sldId id="491" r:id="rId19"/>
    <p:sldId id="492" r:id="rId20"/>
    <p:sldId id="493" r:id="rId21"/>
    <p:sldId id="494" r:id="rId22"/>
    <p:sldId id="495" r:id="rId23"/>
    <p:sldId id="496" r:id="rId24"/>
    <p:sldId id="497" r:id="rId25"/>
    <p:sldId id="498" r:id="rId26"/>
    <p:sldId id="577" r:id="rId27"/>
    <p:sldId id="573" r:id="rId28"/>
    <p:sldId id="499" r:id="rId29"/>
    <p:sldId id="500" r:id="rId30"/>
    <p:sldId id="578" r:id="rId31"/>
    <p:sldId id="574" r:id="rId32"/>
    <p:sldId id="501" r:id="rId33"/>
    <p:sldId id="502" r:id="rId34"/>
    <p:sldId id="503" r:id="rId35"/>
    <p:sldId id="504" r:id="rId36"/>
    <p:sldId id="505" r:id="rId37"/>
    <p:sldId id="506" r:id="rId38"/>
    <p:sldId id="507" r:id="rId39"/>
    <p:sldId id="508" r:id="rId40"/>
    <p:sldId id="509" r:id="rId41"/>
    <p:sldId id="510" r:id="rId42"/>
    <p:sldId id="579" r:id="rId43"/>
    <p:sldId id="575" r:id="rId44"/>
    <p:sldId id="511" r:id="rId45"/>
    <p:sldId id="512" r:id="rId46"/>
    <p:sldId id="513" r:id="rId47"/>
    <p:sldId id="514" r:id="rId48"/>
    <p:sldId id="515" r:id="rId49"/>
    <p:sldId id="516" r:id="rId50"/>
    <p:sldId id="517" r:id="rId51"/>
    <p:sldId id="518" r:id="rId52"/>
    <p:sldId id="519" r:id="rId53"/>
    <p:sldId id="520" r:id="rId54"/>
    <p:sldId id="521" r:id="rId55"/>
    <p:sldId id="522" r:id="rId56"/>
    <p:sldId id="523" r:id="rId57"/>
    <p:sldId id="524" r:id="rId58"/>
    <p:sldId id="525" r:id="rId59"/>
    <p:sldId id="526" r:id="rId60"/>
    <p:sldId id="527" r:id="rId61"/>
    <p:sldId id="528" r:id="rId62"/>
    <p:sldId id="529" r:id="rId63"/>
    <p:sldId id="530" r:id="rId64"/>
    <p:sldId id="531" r:id="rId65"/>
    <p:sldId id="532" r:id="rId66"/>
    <p:sldId id="533" r:id="rId67"/>
    <p:sldId id="534" r:id="rId68"/>
    <p:sldId id="535" r:id="rId69"/>
    <p:sldId id="536" r:id="rId70"/>
    <p:sldId id="537" r:id="rId71"/>
    <p:sldId id="538" r:id="rId72"/>
    <p:sldId id="539" r:id="rId73"/>
    <p:sldId id="540" r:id="rId74"/>
    <p:sldId id="541" r:id="rId75"/>
    <p:sldId id="542" r:id="rId76"/>
    <p:sldId id="543" r:id="rId77"/>
    <p:sldId id="544" r:id="rId78"/>
    <p:sldId id="545" r:id="rId79"/>
    <p:sldId id="546" r:id="rId80"/>
    <p:sldId id="547" r:id="rId81"/>
    <p:sldId id="548" r:id="rId82"/>
    <p:sldId id="549" r:id="rId83"/>
    <p:sldId id="550" r:id="rId84"/>
    <p:sldId id="551" r:id="rId85"/>
    <p:sldId id="552" r:id="rId86"/>
    <p:sldId id="553" r:id="rId87"/>
    <p:sldId id="554" r:id="rId88"/>
    <p:sldId id="580" r:id="rId89"/>
    <p:sldId id="576" r:id="rId90"/>
    <p:sldId id="555" r:id="rId91"/>
    <p:sldId id="556" r:id="rId92"/>
    <p:sldId id="557" r:id="rId93"/>
    <p:sldId id="558" r:id="rId94"/>
    <p:sldId id="559" r:id="rId95"/>
    <p:sldId id="560" r:id="rId96"/>
    <p:sldId id="561" r:id="rId97"/>
    <p:sldId id="562" r:id="rId98"/>
    <p:sldId id="563" r:id="rId99"/>
    <p:sldId id="564" r:id="rId100"/>
    <p:sldId id="565" r:id="rId101"/>
    <p:sldId id="566" r:id="rId102"/>
    <p:sldId id="582" r:id="rId103"/>
    <p:sldId id="264" r:id="rId10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B26"/>
    <a:srgbClr val="49504F"/>
    <a:srgbClr val="B70006"/>
    <a:srgbClr val="FFFFE4"/>
    <a:srgbClr val="919191"/>
    <a:srgbClr val="333333"/>
    <a:srgbClr val="FFFFFF"/>
    <a:srgbClr val="B60206"/>
    <a:srgbClr val="D9D9D9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50" autoAdjust="0"/>
    <p:restoredTop sz="95306" autoAdjust="0"/>
  </p:normalViewPr>
  <p:slideViewPr>
    <p:cSldViewPr snapToGrid="0">
      <p:cViewPr varScale="1">
        <p:scale>
          <a:sx n="97" d="100"/>
          <a:sy n="97" d="100"/>
        </p:scale>
        <p:origin x="232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0.xml"/><Relationship Id="rId98" Type="http://schemas.openxmlformats.org/officeDocument/2006/relationships/slide" Target="slides/slide89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80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80" Type="http://schemas.openxmlformats.org/officeDocument/2006/relationships/slide" Target="slides/slide71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0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0" Type="http://schemas.openxmlformats.org/officeDocument/2006/relationships/slide" Target="slides/slide5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0.xml"/><Relationship Id="rId58" Type="http://schemas.openxmlformats.org/officeDocument/2006/relationships/slide" Target="slides/slide49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11" Type="http://schemas.openxmlformats.org/officeDocument/2006/relationships/slide" Target="slides/slide2.xml"/><Relationship Id="rId109" Type="http://schemas.openxmlformats.org/officeDocument/2006/relationships/tableStyles" Target="tableStyles.xml"/><Relationship Id="rId108" Type="http://schemas.openxmlformats.org/officeDocument/2006/relationships/viewProps" Target="viewProps.xml"/><Relationship Id="rId107" Type="http://schemas.openxmlformats.org/officeDocument/2006/relationships/presProps" Target="presProps.xml"/><Relationship Id="rId106" Type="http://schemas.openxmlformats.org/officeDocument/2006/relationships/handoutMaster" Target="handoutMasters/handoutMaster1.xml"/><Relationship Id="rId105" Type="http://schemas.openxmlformats.org/officeDocument/2006/relationships/notesMaster" Target="notesMasters/notesMaster1.xml"/><Relationship Id="rId104" Type="http://schemas.openxmlformats.org/officeDocument/2006/relationships/slide" Target="slides/slide95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 dirty="0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5" Type="http://schemas.openxmlformats.org/officeDocument/2006/relationships/theme" Target="../theme/theme6.xml"/><Relationship Id="rId14" Type="http://schemas.openxmlformats.org/officeDocument/2006/relationships/image" Target="../media/image4.png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9.xml"/></Relationships>
</file>

<file path=ppt/slideMasters/_rels/slideMaster8.xml.rels><?xml version="1.0" encoding="UTF-8" standalone="yes"?>
<Relationships xmlns="http://schemas.openxmlformats.org/package/2006/relationships"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 dirty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1" name="直接连接符 22"/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1" Type="http://schemas.openxmlformats.org/officeDocument/2006/relationships/tags" Target="../tags/tag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5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6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7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1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4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7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8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9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电商订单综合案例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1.商品的标题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2.商品的所属分类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3.商品的价格</a:t>
            </a:r>
            <a:endParaRPr lang="zh-CN" altLang="en-US"/>
          </a:p>
        </p:txBody>
      </p:sp>
      <p:pic>
        <p:nvPicPr>
          <p:cNvPr id="2" name="图片 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38730" y="2067243"/>
            <a:ext cx="5693410" cy="555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413" y="3816033"/>
            <a:ext cx="1628775" cy="4286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8730" y="4824095"/>
            <a:ext cx="5692140" cy="10515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电商相关业务术语介绍</a:t>
            </a:r>
            <a:endParaRPr lang="zh-CN" altLang="en-US"/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商品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4.商品的颜色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5.商品的版本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6.商品的介绍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2" name="图片 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6935" y="2161540"/>
            <a:ext cx="5693410" cy="4394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935" y="3443288"/>
            <a:ext cx="3590290" cy="409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618" y="4695825"/>
            <a:ext cx="5692775" cy="17056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电商相关业务术语介绍</a:t>
            </a:r>
            <a:endParaRPr lang="zh-CN" altLang="en-US"/>
          </a:p>
        </p:txBody>
      </p:sp>
      <p:sp>
        <p:nvSpPr>
          <p:cNvPr id="7" name="文本占位符 2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商品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电商相关业务术语介绍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商品分类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绝大多数的电商都有商品商品。每个商品一定是会属于某个类别。例如：电冰箱属于 家用电器 &gt; 大家电 分类。不同的商品可能对应的分类是不一样的。</a:t>
            </a:r>
            <a:endParaRPr lang="zh-CN" altLang="en-US"/>
          </a:p>
        </p:txBody>
      </p:sp>
      <p:pic>
        <p:nvPicPr>
          <p:cNvPr id="5" name="图片 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9338" y="2472690"/>
            <a:ext cx="5695315" cy="25857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电商相关业务术语介绍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订单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用户购买商品是通过提交订单来完成的。用户每一次购物都会有订单，订单中包含了订单号、收货人、订单状态、支付方式、商品评价等。</a:t>
            </a:r>
            <a:endParaRPr lang="zh-CN" altLang="en-US"/>
          </a:p>
        </p:txBody>
      </p:sp>
      <p:pic>
        <p:nvPicPr>
          <p:cNvPr id="5" name="图片 4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0663" y="2980055"/>
            <a:ext cx="5686425" cy="12623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电商相关业务术语介绍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订单详情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用户可能在一次购买中，买了多个商品。订单详情指的是订单走过来包含的具体信息。例如：订单中包含的商品信息、商品金额、商品数量等。</a:t>
            </a:r>
            <a:endParaRPr lang="zh-CN" altLang="en-US"/>
          </a:p>
        </p:txBody>
      </p:sp>
      <p:pic>
        <p:nvPicPr>
          <p:cNvPr id="5" name="图片 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5060" y="3022283"/>
            <a:ext cx="5690870" cy="21977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电商相关业务术语介绍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用户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想要购买商品，需要先在电商网站上注册用户。用户包含了很多信息，例如：用户名、密码、性别、生日、以及手机、密码等信息。</a:t>
            </a:r>
            <a:endParaRPr lang="zh-CN" altLang="en-US"/>
          </a:p>
        </p:txBody>
      </p:sp>
      <p:pic>
        <p:nvPicPr>
          <p:cNvPr id="5" name="图片 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2538" y="2743200"/>
            <a:ext cx="5690235" cy="3194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电商相关业务术语介绍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 区域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每个订单都有区域的概念，例如：我们可以选择配送到哪儿，是配置到北京市昌平区百善镇还是其他地方。</a:t>
            </a:r>
            <a:endParaRPr lang="zh-CN" altLang="en-US"/>
          </a:p>
        </p:txBody>
      </p:sp>
      <p:pic>
        <p:nvPicPr>
          <p:cNvPr id="5" name="图片 4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30133" y="2394903"/>
            <a:ext cx="5219065" cy="31426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技术方案介绍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本案例基于MySQL数据库，使用Kettle、Apache Superset实现数据可视化。案例使用MySQL作为数据分析的存储以及查询引擎、以Kettle作为数据处理脚本执行工具、以及Apache Superset实现数据可视化展示。让同学们将来能够快速实现数据分析、以及可视化开发。</a:t>
            </a:r>
            <a:endParaRPr lang="zh-CN" altLang="en-US"/>
          </a:p>
          <a:p>
            <a:r>
              <a:rPr lang="zh-CN" altLang="en-US"/>
              <a:t>通过本案例，同学们能够学习到：</a:t>
            </a:r>
            <a:endParaRPr lang="zh-CN" altLang="en-US"/>
          </a:p>
          <a:p>
            <a:r>
              <a:rPr lang="zh-CN" altLang="en-US"/>
              <a:t>1.如何使用MySQL作为数据仓库进行数据分析</a:t>
            </a:r>
            <a:endParaRPr lang="zh-CN" altLang="en-US"/>
          </a:p>
          <a:p>
            <a:r>
              <a:rPr lang="zh-CN" altLang="en-US"/>
              <a:t>2.掌握SQL语言在数据分析中的常见用法</a:t>
            </a:r>
            <a:endParaRPr lang="zh-CN" altLang="en-US"/>
          </a:p>
          <a:p>
            <a:r>
              <a:rPr lang="zh-CN" altLang="en-US"/>
              <a:t>3.掌握Kettle如何进行数据处理</a:t>
            </a:r>
            <a:endParaRPr lang="zh-CN" altLang="en-US"/>
          </a:p>
          <a:p>
            <a:r>
              <a:rPr lang="zh-CN" altLang="en-US"/>
              <a:t>4.掌握</a:t>
            </a:r>
            <a:r>
              <a:rPr lang="en-US" altLang="zh-CN"/>
              <a:t>finebi</a:t>
            </a:r>
            <a:r>
              <a:rPr lang="zh-CN" altLang="en-US"/>
              <a:t>进行数据可视化分析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了解项目背景</a:t>
            </a:r>
            <a:endParaRPr lang="en-US" altLang="zh-CN" dirty="0"/>
          </a:p>
          <a:p>
            <a:r>
              <a:rPr lang="zh-CN" altLang="en-US" dirty="0"/>
              <a:t>了解项目会用到的电商模块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案例简介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案例简介</a:t>
            </a:r>
            <a:endParaRPr lang="en-US" altLang="zh-CN" dirty="0"/>
          </a:p>
          <a:p>
            <a:r>
              <a:rPr lang="zh-CN" dirty="0">
                <a:solidFill>
                  <a:srgbClr val="FF0000"/>
                </a:solidFill>
              </a:rPr>
              <a:t>案例架构说明</a:t>
            </a:r>
            <a:endParaRPr lang="zh-CN" dirty="0">
              <a:solidFill>
                <a:srgbClr val="FF0000"/>
              </a:solidFill>
            </a:endParaRPr>
          </a:p>
          <a:p>
            <a:r>
              <a:rPr lang="zh-CN" dirty="0"/>
              <a:t>搭建</a:t>
            </a:r>
            <a:r>
              <a:rPr lang="en-US" altLang="zh-CN" dirty="0"/>
              <a:t>datagrip</a:t>
            </a:r>
            <a:r>
              <a:rPr lang="zh-CN" altLang="en-US" dirty="0"/>
              <a:t>项目环境</a:t>
            </a:r>
            <a:endParaRPr lang="zh-CN" altLang="en-US" dirty="0"/>
          </a:p>
          <a:p>
            <a:r>
              <a:rPr lang="zh-CN" dirty="0"/>
              <a:t>项目开发</a:t>
            </a:r>
            <a:endParaRPr lang="zh-CN" dirty="0"/>
          </a:p>
          <a:p>
            <a:r>
              <a:rPr lang="zh-CN" dirty="0"/>
              <a:t>使用</a:t>
            </a:r>
            <a:r>
              <a:rPr lang="en-US" altLang="zh-CN" dirty="0"/>
              <a:t>fineBI</a:t>
            </a:r>
            <a:r>
              <a:rPr lang="zh-CN" altLang="en-US" dirty="0"/>
              <a:t>进行数据可视化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案例简介</a:t>
            </a:r>
            <a:endParaRPr lang="zh-CN" altLang="en-US" dirty="0"/>
          </a:p>
          <a:p>
            <a:r>
              <a:rPr lang="zh-CN" dirty="0"/>
              <a:t>案例架构说明</a:t>
            </a:r>
            <a:endParaRPr lang="zh-CN" dirty="0"/>
          </a:p>
          <a:p>
            <a:r>
              <a:rPr lang="zh-CN" dirty="0"/>
              <a:t>搭建</a:t>
            </a:r>
            <a:r>
              <a:rPr lang="en-US" altLang="zh-CN" dirty="0"/>
              <a:t>datagrip</a:t>
            </a:r>
            <a:r>
              <a:rPr lang="zh-CN" altLang="en-US" dirty="0"/>
              <a:t>项目环境</a:t>
            </a:r>
            <a:endParaRPr lang="zh-CN" altLang="en-US" dirty="0"/>
          </a:p>
          <a:p>
            <a:r>
              <a:rPr lang="zh-CN" dirty="0"/>
              <a:t>项目开发</a:t>
            </a:r>
            <a:endParaRPr lang="zh-CN" dirty="0"/>
          </a:p>
          <a:p>
            <a:r>
              <a:rPr lang="zh-CN" dirty="0"/>
              <a:t>使用</a:t>
            </a:r>
            <a:r>
              <a:rPr lang="en-US" altLang="zh-CN" dirty="0"/>
              <a:t>fineBI</a:t>
            </a:r>
            <a:r>
              <a:rPr lang="zh-CN" altLang="en-US" dirty="0"/>
              <a:t>进行数据可视化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2.1 系统架构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基于MySQL搭建数据仓库</a:t>
            </a:r>
            <a:endParaRPr lang="zh-CN" altLang="en-US"/>
          </a:p>
          <a:p>
            <a:r>
              <a:rPr lang="zh-CN" altLang="en-US"/>
              <a:t> 基于Kettle进行数据处理</a:t>
            </a:r>
            <a:endParaRPr lang="zh-CN" altLang="en-US"/>
          </a:p>
          <a:p>
            <a:r>
              <a:rPr lang="zh-CN" altLang="en-US"/>
              <a:t> </a:t>
            </a:r>
            <a:r>
              <a:rPr lang="en-US" altLang="zh-CN"/>
              <a:t>FineBI</a:t>
            </a:r>
            <a:r>
              <a:rPr lang="zh-CN" altLang="en-US"/>
              <a:t>基于MySQL搭建的数据仓库进行数据分析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8708" y="2970530"/>
            <a:ext cx="5692775" cy="31330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数据流程图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1.通过Kettle将MySQL业务系统数据库中，将数据抽取出来，然后装载到MySQL数据仓库中。</a:t>
            </a:r>
            <a:endParaRPr lang="zh-CN" altLang="en-US"/>
          </a:p>
          <a:p>
            <a:r>
              <a:rPr lang="zh-CN" altLang="en-US"/>
              <a:t>2.编写SQL脚本，对MySQL数据仓库中的数据进行数据分析（分组、聚合等），并将分析后的结	</a:t>
            </a:r>
            <a:endParaRPr lang="zh-CN" altLang="en-US"/>
          </a:p>
          <a:p>
            <a:r>
              <a:rPr lang="zh-CN" altLang="en-US"/>
              <a:t>果保存。</a:t>
            </a:r>
            <a:endParaRPr lang="zh-CN" altLang="en-US"/>
          </a:p>
          <a:p>
            <a:r>
              <a:rPr lang="zh-CN" altLang="en-US"/>
              <a:t>3.使用 Superset 将保存下来的分析结果以图形的方式展示出来。</a:t>
            </a:r>
            <a:endParaRPr lang="zh-CN" altLang="en-US"/>
          </a:p>
        </p:txBody>
      </p:sp>
      <p:pic>
        <p:nvPicPr>
          <p:cNvPr id="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483" y="3431540"/>
            <a:ext cx="5686425" cy="3200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了解项目开发流程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案例架构说明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案例简介</a:t>
            </a:r>
            <a:endParaRPr lang="en-US" altLang="zh-CN" dirty="0"/>
          </a:p>
          <a:p>
            <a:r>
              <a:rPr lang="en-US" altLang="zh-CN" dirty="0"/>
              <a:t>案例架构说明</a:t>
            </a:r>
            <a:endParaRPr lang="en-US" altLang="zh-CN" dirty="0"/>
          </a:p>
          <a:p>
            <a:r>
              <a:rPr lang="zh-CN" dirty="0">
                <a:solidFill>
                  <a:srgbClr val="FF0000"/>
                </a:solidFill>
              </a:rPr>
              <a:t>搭建datagrip项目环境</a:t>
            </a:r>
            <a:endParaRPr lang="zh-CN" altLang="en-US" dirty="0"/>
          </a:p>
          <a:p>
            <a:r>
              <a:rPr lang="zh-CN" dirty="0"/>
              <a:t>项目开发</a:t>
            </a:r>
            <a:endParaRPr lang="zh-CN" dirty="0"/>
          </a:p>
          <a:p>
            <a:r>
              <a:rPr lang="zh-CN" dirty="0"/>
              <a:t>使用</a:t>
            </a:r>
            <a:r>
              <a:rPr lang="en-US" altLang="zh-CN" dirty="0"/>
              <a:t>fineBI</a:t>
            </a:r>
            <a:r>
              <a:rPr lang="zh-CN" altLang="en-US" dirty="0"/>
              <a:t>进行数据可视化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设置项目开发环境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DataGrip项目开发环境设置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因为本次数据分析开发都是基于MySQL开发的，所以我们将DataGrip的项目环境设置为MySQL，这样可以，避免后续的多余操作。</a:t>
            </a:r>
            <a:endParaRPr lang="zh-CN" altLang="en-US"/>
          </a:p>
        </p:txBody>
      </p:sp>
      <p:pic>
        <p:nvPicPr>
          <p:cNvPr id="5" name="图片 6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1795" y="2748280"/>
            <a:ext cx="5690870" cy="33832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050" y="1896428"/>
            <a:ext cx="5690870" cy="40849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设置项目开发环境</a:t>
            </a:r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DataGrip项目开发环境设置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2" name="图片 -21474824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635" y="1723073"/>
            <a:ext cx="5690870" cy="40849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设置项目开发环境</a:t>
            </a:r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DataGrip项目开发环境设置</a:t>
            </a:r>
            <a:endParaRPr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创建项目并建立DataGrip数据库连接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打开DataGrip，点击「New」/「Project...」菜单，创建一个新的项目。</a:t>
            </a:r>
            <a:endParaRPr lang="zh-CN" altLang="en-US"/>
          </a:p>
        </p:txBody>
      </p:sp>
      <p:pic>
        <p:nvPicPr>
          <p:cNvPr id="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0875" y="2506028"/>
            <a:ext cx="5617210" cy="28835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创建项目并建立DataGrip数据库连接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项目取名为：itcast_shop_bi，点击OK创建项目。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点击左侧的的Database选项卡，点击+号按钮，选择添加MySQL数据库。</a:t>
            </a:r>
            <a:endParaRPr lang="zh-CN" altLang="en-US"/>
          </a:p>
        </p:txBody>
      </p:sp>
      <p:pic>
        <p:nvPicPr>
          <p:cNvPr id="3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7105" y="2146300"/>
            <a:ext cx="3837940" cy="1162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105" y="3742690"/>
            <a:ext cx="1962150" cy="28536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创建项目并建立DataGrip数据库连接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4.配置MySQL数据库连接</a:t>
            </a:r>
            <a:endParaRPr lang="zh-CN" altLang="en-US"/>
          </a:p>
          <a:p>
            <a:r>
              <a:rPr lang="zh-CN" altLang="en-US"/>
              <a:t>(1)填写数据库连接的名称</a:t>
            </a:r>
            <a:endParaRPr lang="zh-CN" altLang="en-US"/>
          </a:p>
          <a:p>
            <a:r>
              <a:rPr lang="zh-CN" altLang="en-US"/>
              <a:t>(2)选择MySQL驱动</a:t>
            </a:r>
            <a:endParaRPr lang="zh-CN" altLang="en-US"/>
          </a:p>
          <a:p>
            <a:r>
              <a:rPr lang="zh-CN" altLang="en-US"/>
              <a:t>(3)填写MySQL的IP地址</a:t>
            </a:r>
            <a:endParaRPr lang="zh-CN" altLang="en-US"/>
          </a:p>
          <a:p>
            <a:r>
              <a:rPr lang="zh-CN" altLang="en-US"/>
              <a:t>(4)填写用户名（root）</a:t>
            </a:r>
            <a:endParaRPr lang="zh-CN" altLang="en-US"/>
          </a:p>
          <a:p>
            <a:r>
              <a:rPr lang="zh-CN" altLang="en-US"/>
              <a:t>(5)密码（123456）</a:t>
            </a:r>
            <a:endParaRPr lang="zh-CN" altLang="en-US"/>
          </a:p>
          <a:p>
            <a:r>
              <a:rPr lang="zh-CN" altLang="en-US"/>
              <a:t>点击 「Test Connection」按钮，测试是否能够</a:t>
            </a:r>
            <a:endParaRPr lang="zh-CN" altLang="en-US"/>
          </a:p>
          <a:p>
            <a:r>
              <a:rPr lang="zh-CN" altLang="en-US"/>
              <a:t>正确连接到MySQL</a:t>
            </a:r>
            <a:endParaRPr lang="zh-CN" altLang="en-US"/>
          </a:p>
        </p:txBody>
      </p:sp>
      <p:pic>
        <p:nvPicPr>
          <p:cNvPr id="5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9858" y="1548448"/>
            <a:ext cx="5615305" cy="46958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能够编写SQL语句进行数据分析</a:t>
            </a:r>
            <a:endParaRPr kumimoji="1" lang="zh-CN" altLang="en-US" dirty="0"/>
          </a:p>
          <a:p>
            <a:r>
              <a:rPr kumimoji="1" lang="zh-CN" altLang="en-US" dirty="0"/>
              <a:t> 能够使用Kettle实现处理、装载数据</a:t>
            </a:r>
            <a:endParaRPr kumimoji="1" lang="zh-CN" altLang="en-US" dirty="0"/>
          </a:p>
          <a:p>
            <a:r>
              <a:rPr kumimoji="1" lang="zh-CN" altLang="en-US" dirty="0"/>
              <a:t> 能够基于MySQL执行计划调优</a:t>
            </a:r>
            <a:endParaRPr kumimoji="1" lang="zh-CN" altLang="en-US" dirty="0"/>
          </a:p>
          <a:p>
            <a:r>
              <a:rPr kumimoji="1" lang="zh-CN" altLang="en-US" dirty="0"/>
              <a:t> 能够使用Superset进行可视化开发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创建itcast_shop数据库并导入数据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为了完成本次案例，我们需要提前准备好 itcast_shop 数据库，我们准备好了一个SQL脚本文件，里面有很多的一些SQL语句，这些SQL语句会自动创建数据库、表，并将数据插入到表中。我们只需要使用DataGrip将SQL脚本文件执行下就可以了。</a:t>
            </a:r>
            <a:endParaRPr lang="zh-CN" altLang="en-US"/>
          </a:p>
        </p:txBody>
      </p:sp>
      <p:pic>
        <p:nvPicPr>
          <p:cNvPr id="3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2550" y="2874645"/>
            <a:ext cx="5617210" cy="30010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创建itcast_shop数据库并导入数据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3853" y="1853248"/>
            <a:ext cx="4876165" cy="41522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创建itcast_shop数据库并导入数据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3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1968" y="2733675"/>
            <a:ext cx="4514215" cy="2247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238" y="2413318"/>
            <a:ext cx="3491865" cy="27044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 itcast_shop_bi 数据仓库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创建 itcast_shop_bi数据库</a:t>
            </a:r>
            <a:endParaRPr lang="zh-CN" altLang="en-US"/>
          </a:p>
          <a:p>
            <a:r>
              <a:rPr lang="zh-CN" altLang="en-US"/>
              <a:t>create database if not exists itcast_shop_bi;</a:t>
            </a:r>
            <a:endParaRPr lang="zh-CN" altLang="en-US"/>
          </a:p>
        </p:txBody>
      </p:sp>
      <p:pic>
        <p:nvPicPr>
          <p:cNvPr id="3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4425" y="2426970"/>
            <a:ext cx="4436110" cy="10210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4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4108" y="4314508"/>
            <a:ext cx="4457065" cy="13620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会用</a:t>
            </a:r>
            <a:r>
              <a:rPr lang="en-US" altLang="zh-CN" dirty="0"/>
              <a:t>datagrip</a:t>
            </a:r>
            <a:r>
              <a:rPr lang="zh-CN" altLang="en-US" dirty="0"/>
              <a:t>搭建环境</a:t>
            </a:r>
            <a:endParaRPr lang="zh-CN" altLang="en-US" dirty="0"/>
          </a:p>
          <a:p>
            <a:r>
              <a:rPr lang="zh-CN" altLang="en-US" dirty="0"/>
              <a:t>能够用</a:t>
            </a:r>
            <a:r>
              <a:rPr lang="en-US" altLang="zh-CN" dirty="0"/>
              <a:t>datagrip</a:t>
            </a:r>
            <a:r>
              <a:rPr lang="zh-CN" altLang="en-US" dirty="0"/>
              <a:t>连接上</a:t>
            </a:r>
            <a:r>
              <a:rPr lang="en-US" altLang="zh-CN" dirty="0"/>
              <a:t>Linux</a:t>
            </a:r>
            <a:r>
              <a:rPr lang="zh-CN" altLang="en-US" dirty="0"/>
              <a:t>的</a:t>
            </a:r>
            <a:r>
              <a:rPr lang="en-US" altLang="zh-CN" dirty="0"/>
              <a:t>mysql</a:t>
            </a:r>
            <a:endParaRPr lang="en-US" altLang="zh-CN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搭建datagrip项目环境</a:t>
            </a: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案例简介</a:t>
            </a:r>
            <a:endParaRPr lang="en-US" altLang="zh-CN" dirty="0"/>
          </a:p>
          <a:p>
            <a:r>
              <a:rPr lang="en-US" altLang="zh-CN" dirty="0"/>
              <a:t>案例架构说明</a:t>
            </a:r>
            <a:endParaRPr lang="en-US" altLang="zh-CN" dirty="0"/>
          </a:p>
          <a:p>
            <a:r>
              <a:rPr lang="en-US" altLang="zh-CN" dirty="0"/>
              <a:t>搭建datagrip项目环境</a:t>
            </a:r>
            <a:endParaRPr lang="en-US" altLang="zh-CN" dirty="0"/>
          </a:p>
          <a:p>
            <a:r>
              <a:rPr lang="zh-CN" dirty="0">
                <a:solidFill>
                  <a:srgbClr val="FF0000"/>
                </a:solidFill>
              </a:rPr>
              <a:t>项目开发</a:t>
            </a:r>
            <a:endParaRPr lang="zh-CN" dirty="0">
              <a:solidFill>
                <a:srgbClr val="FF0000"/>
              </a:solidFill>
            </a:endParaRPr>
          </a:p>
          <a:p>
            <a:r>
              <a:rPr lang="zh-CN" dirty="0"/>
              <a:t>使用</a:t>
            </a:r>
            <a:r>
              <a:rPr lang="en-US" altLang="zh-CN" dirty="0"/>
              <a:t>fineBI</a:t>
            </a:r>
            <a:r>
              <a:rPr lang="zh-CN" altLang="en-US" dirty="0"/>
              <a:t>进行数据可视化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表结构概览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本次的综合案例，一共有六张表，分别为：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2390775" y="2209800"/>
          <a:ext cx="8230235" cy="442531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86380"/>
                <a:gridCol w="5443855"/>
              </a:tblGrid>
              <a:tr h="215900">
                <a:tc>
                  <a:txBody>
                    <a:bodyPr/>
                    <a:p>
                      <a:pPr algn="l" defTabSz="1219200">
                        <a:buClrTx/>
                        <a:buSzTx/>
                        <a:buFontTx/>
                        <a:buNone/>
                      </a:pPr>
                      <a:r>
                        <a:rPr lang="en-US" sz="12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表名</a:t>
                      </a:r>
                      <a:endParaRPr lang="en-US" sz="12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 defTabSz="1219200">
                        <a:buClrTx/>
                        <a:buSzTx/>
                        <a:buFontTx/>
                        <a:buNone/>
                      </a:pPr>
                      <a:r>
                        <a:rPr lang="en-US" sz="120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sz="120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6535">
                <a:tc>
                  <a:txBody>
                    <a:bodyPr/>
                    <a:p>
                      <a:pPr algn="l" defTabSz="1219200">
                        <a:buClrTx/>
                        <a:buSzTx/>
                        <a:buFontTx/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itheima_areas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 defTabSz="1219200">
                        <a:buClrTx/>
                        <a:buSzTx/>
                        <a:buFontTx/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行政区域表，例如：北京市、昌平区等。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9750">
                <a:tc>
                  <a:txBody>
                    <a:bodyPr/>
                    <a:p>
                      <a:pPr algn="l" defTabSz="1219200">
                        <a:buClrTx/>
                        <a:buSzTx/>
                        <a:buFontTx/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itheima_goods 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 defTabSz="1219200">
                        <a:buClrTx/>
                        <a:buSzTx/>
                        <a:buFontTx/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商品表，保存了商品的基本信息。例如：商品的唯一标识、商品的名称、店铺ID、商品的分类等。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2435">
                <a:tc>
                  <a:txBody>
                    <a:bodyPr/>
                    <a:p>
                      <a:pPr algn="l" defTabSz="1219200">
                        <a:buClrTx/>
                        <a:buSzTx/>
                        <a:buFontTx/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itheima_goods_cats 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 defTabSz="1219200">
                        <a:buClrTx/>
                        <a:buSzTx/>
                        <a:buFontTx/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商品分类表，每一个商品都有自己的分类。例如：海尔的某个冰箱属于：家用电器 &gt; 大家电 &gt; 冰箱 这样的一个分类。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48335">
                <a:tc>
                  <a:txBody>
                    <a:bodyPr/>
                    <a:p>
                      <a:pPr algn="l" defTabSz="1219200">
                        <a:buClrTx/>
                        <a:buSzTx/>
                        <a:buFontTx/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itheima_orders 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 defTabSz="1219200">
                        <a:buClrTx/>
                        <a:buSzTx/>
                        <a:buFontTx/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订单表，用户提交的订单将保存在该表中。表中包含了：下订单的用户、订单的状态、订单的支付金额、订单所属的区域、用户所属的地址等。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10690">
                <a:tc>
                  <a:txBody>
                    <a:bodyPr/>
                    <a:p>
                      <a:pPr algn="l" defTabSz="1219200">
                        <a:buClrTx/>
                        <a:buSzTx/>
                        <a:buFontTx/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itheima_order_goods 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 defTabSz="1219200">
                        <a:buClrTx/>
                        <a:buSzTx/>
                        <a:buFontTx/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订单明细表，订单明细表包含了订单中的包含的商品信息。用户可以同时买多个商品，然后提交一个订单。例如：提交的订单中包含一个手机、和一个电冰箱。订单明细中包含了用户买的商品数据和订单信息。例如：该订单明细对应的订单是什么、买了几个这样的商品、商品的ID是什么等。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7995">
                <a:tc>
                  <a:txBody>
                    <a:bodyPr/>
                    <a:p>
                      <a:pPr algn="l" defTabSz="1219200">
                        <a:buClrTx/>
                        <a:buSzTx/>
                        <a:buFontTx/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itheima_users 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 defTabSz="1219200">
                        <a:buClrTx/>
                        <a:buSzTx/>
                        <a:buFontTx/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用户信息表，包含了用户的ID、用户名、密码等信息。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表字段解释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itheima_areas/行政区域表</a:t>
            </a:r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53757" y="1645920"/>
          <a:ext cx="6651625" cy="3647442"/>
        </p:xfrm>
        <a:graphic>
          <a:graphicData uri="http://schemas.openxmlformats.org/drawingml/2006/table">
            <a:tbl>
              <a:tblPr/>
              <a:tblGrid>
                <a:gridCol w="1769898"/>
                <a:gridCol w="1783423"/>
                <a:gridCol w="3098165"/>
              </a:tblGrid>
              <a:tr h="59045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列名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类型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</a:tr>
              <a:tr h="5092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areaId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int(11)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区域ID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parentId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int(11)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父ID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areaName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varchar(100)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地区名称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areaKey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char(10)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地区首字母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areaType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tinyint(4)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级别标志1：省，2：市，3：县区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createTime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创建时间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表字段解释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itheima_goods/商品表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53757" y="1645920"/>
          <a:ext cx="6651625" cy="3647535"/>
        </p:xfrm>
        <a:graphic>
          <a:graphicData uri="http://schemas.openxmlformats.org/drawingml/2006/table">
            <a:tbl>
              <a:tblPr/>
              <a:tblGrid>
                <a:gridCol w="1769898"/>
                <a:gridCol w="1783423"/>
                <a:gridCol w="3098165"/>
              </a:tblGrid>
              <a:tr h="590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列名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类型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</a:tr>
              <a:tr h="5092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goodsId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bigint(11)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商品id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goodsSn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varchar(20)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商品编号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goodsName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varchar(200)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商品名称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goodsImg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varchar(150)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商品图片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shopId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bigint(11)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门店ID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marketPrice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decimal(11,2)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市场价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表字段解释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itheima_goods_cats/商品分类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53757" y="1645920"/>
          <a:ext cx="6651625" cy="3647535"/>
        </p:xfrm>
        <a:graphic>
          <a:graphicData uri="http://schemas.openxmlformats.org/drawingml/2006/table">
            <a:tbl>
              <a:tblPr/>
              <a:tblGrid>
                <a:gridCol w="1769898"/>
                <a:gridCol w="1783423"/>
                <a:gridCol w="3098165"/>
              </a:tblGrid>
              <a:tr h="590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列名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类型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</a:tr>
              <a:tr h="5092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catId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int(11)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品类ID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parentId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int(11)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父ID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catName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varchar(20)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分类名称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dataFlag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tinyint(4)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删除标志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createTime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varchar(25)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建立时间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cat_level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tinyint(4)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分类级别，共3级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案例简介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zh-CN" dirty="0"/>
              <a:t>案例架构说明</a:t>
            </a:r>
            <a:endParaRPr lang="zh-CN" dirty="0"/>
          </a:p>
          <a:p>
            <a:r>
              <a:rPr lang="zh-CN" dirty="0"/>
              <a:t>搭建</a:t>
            </a:r>
            <a:r>
              <a:rPr lang="en-US" altLang="zh-CN" dirty="0"/>
              <a:t>datagrip</a:t>
            </a:r>
            <a:r>
              <a:rPr lang="zh-CN" altLang="en-US" dirty="0"/>
              <a:t>项目环境</a:t>
            </a:r>
            <a:endParaRPr lang="zh-CN" altLang="en-US" dirty="0"/>
          </a:p>
          <a:p>
            <a:r>
              <a:rPr lang="zh-CN" dirty="0"/>
              <a:t>项目开发</a:t>
            </a:r>
            <a:endParaRPr lang="zh-CN" dirty="0"/>
          </a:p>
          <a:p>
            <a:r>
              <a:rPr lang="zh-CN" dirty="0"/>
              <a:t>使用</a:t>
            </a:r>
            <a:r>
              <a:rPr lang="en-US" altLang="zh-CN" dirty="0"/>
              <a:t>fineBI</a:t>
            </a:r>
            <a:r>
              <a:rPr lang="zh-CN" altLang="en-US" dirty="0"/>
              <a:t>进行数据可视化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表字段解释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itheima_orders/订单表</a:t>
            </a:r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53757" y="1645920"/>
          <a:ext cx="6651625" cy="3647535"/>
        </p:xfrm>
        <a:graphic>
          <a:graphicData uri="http://schemas.openxmlformats.org/drawingml/2006/table">
            <a:tbl>
              <a:tblPr/>
              <a:tblGrid>
                <a:gridCol w="1769898"/>
                <a:gridCol w="1783423"/>
                <a:gridCol w="3098165"/>
              </a:tblGrid>
              <a:tr h="590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列名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类型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</a:tr>
              <a:tr h="5092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orderId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bigint(11)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订单id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orderNo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varchar(20)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订单编号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shopId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bigint(11)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门店id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bigint(11)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orderStatus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tinyint(4)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订单状态 -3:用户拒收 -2:未付款的订单 -1：用户取消 0: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goodsMoney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decimal(11,2)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商品金额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表字段解释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itheima_order_goods/订单明细表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53757" y="1645920"/>
          <a:ext cx="6651625" cy="3647535"/>
        </p:xfrm>
        <a:graphic>
          <a:graphicData uri="http://schemas.openxmlformats.org/drawingml/2006/table">
            <a:tbl>
              <a:tblPr/>
              <a:tblGrid>
                <a:gridCol w="1769898"/>
                <a:gridCol w="1783423"/>
                <a:gridCol w="3098165"/>
              </a:tblGrid>
              <a:tr h="590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列名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类型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</a:tr>
              <a:tr h="5092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ogId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bigint(11)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订单明细ID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orderId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bigint(11)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订单ID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goodsId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bigint(11)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商品ID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goodsNum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bigint(11)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商品数量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goodsPrice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decimal(13,0)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商品价格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payPrice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decimal(13,0)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实际支付价格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表字段解释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itheima_users/用户表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853757" y="1645920"/>
          <a:ext cx="6651625" cy="3647535"/>
        </p:xfrm>
        <a:graphic>
          <a:graphicData uri="http://schemas.openxmlformats.org/drawingml/2006/table">
            <a:tbl>
              <a:tblPr/>
              <a:tblGrid>
                <a:gridCol w="1769898"/>
                <a:gridCol w="1783423"/>
                <a:gridCol w="3098165"/>
              </a:tblGrid>
              <a:tr h="590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列名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类型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  <a:endParaRPr lang="en-US" altLang="en-US" sz="1200" b="1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</a:tr>
              <a:tr h="5092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int(11)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用户ID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loginName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varchar(20)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登录名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loginSecret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int(11)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登录秘钥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loginPwd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varchar(50)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登录密码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userSex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tinyint(4)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用户性别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09543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userName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varchar(100)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用户名</a:t>
                      </a:r>
                      <a:endParaRPr lang="en-US" alt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123825" marR="123825" marT="57150" marB="57150" vert="horz" anchor="ctr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抽取并装载数据到数据仓库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目前，itcast_shop_bi 中是没有任何数据的，是一个空的数据库。而后续我们的所有数据分析都将在该数据库中进行。我们第一件事情就是要将 「itcast_shop」数据库中的所有表抽取到「itcast_shop_bi」数据库中。要抽取并装载数据到「itcast_shop_bi」中，我们首先要在「itcast_shop_bi」中创建对应的表。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抽取并装载数据到数据仓库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数据抽取业务分析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我们已经大概熟悉了上面的6张表，这6张表有时候并不是将所有数据一次性原封不动地同步到数据仓库中，而是有一些处理细节。考虑以下几个可能出现的业务场景：</a:t>
            </a:r>
            <a:endParaRPr lang="zh-CN" altLang="en-US"/>
          </a:p>
          <a:p>
            <a:r>
              <a:rPr lang="zh-CN" altLang="en-US"/>
              <a:t>1.每一天都需要进行订单的分析，例如：2020年4月18日一共有多少笔订单、订单的总额是多少。</a:t>
            </a:r>
            <a:endParaRPr lang="zh-CN" altLang="en-US"/>
          </a:p>
          <a:p>
            <a:r>
              <a:rPr lang="zh-CN" altLang="en-US"/>
              <a:t>2.每一天都需要进行用户的分析，例如：2020年4月18日一共注册有多少个用户。</a:t>
            </a:r>
            <a:endParaRPr lang="zh-CN" altLang="en-US"/>
          </a:p>
          <a:p>
            <a:r>
              <a:rPr lang="zh-CN" altLang="en-US"/>
              <a:t>3.商品分类、区域的变化率很少，因为分类、区域几乎都是常年不变的。</a:t>
            </a:r>
            <a:endParaRPr lang="zh-CN" altLang="en-US"/>
          </a:p>
          <a:p>
            <a:r>
              <a:rPr lang="zh-CN" altLang="en-US"/>
              <a:t>4.商品的数据相对变化频率较高，因为可能每天都会有商品信息的更新。</a:t>
            </a:r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抽取并装载数据到数据仓库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数据抽取业务分析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结合上述的业务场景，我们可以确定数据的抽取周期：</a:t>
            </a:r>
            <a:endParaRPr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1254125" y="2411095"/>
          <a:ext cx="7333615" cy="4175760"/>
        </p:xfrm>
        <a:graphic>
          <a:graphicData uri="http://schemas.openxmlformats.org/drawingml/2006/table">
            <a:tbl>
              <a:tblPr/>
              <a:tblGrid>
                <a:gridCol w="1010285"/>
                <a:gridCol w="1017905"/>
                <a:gridCol w="1768475"/>
                <a:gridCol w="1768475"/>
                <a:gridCol w="1768475"/>
              </a:tblGrid>
              <a:tr h="6762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表名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说明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装载表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抽取方式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抽取周期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</a:tr>
              <a:tr h="5829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itheima_areas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行政区域表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ods_itheima_areas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增量同步抽取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每年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29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itheima_goods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商品表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ods_itheima_goods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增量同步抽取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每天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835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itheima_goods_cats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商品分类表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ods_itheima_goods_cats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全量同步抽取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每周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35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itheima_orders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订单表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ods_itheima_orders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增量同步抽取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每天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</a:tr>
              <a:tr h="58356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itheima_order_goods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订单明细表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indent="0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ods_itheima_order_goods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增量同步抽取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每天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58293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itheima_users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用户信息表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ods_itheima_users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增量同步抽取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000" b="0">
                          <a:latin typeface="微软雅黑 Light" panose="020B0502040204020203" pitchFamily="34" charset="-122"/>
                          <a:ea typeface="微软雅黑 Light" panose="020B0502040204020203" pitchFamily="34" charset="-122"/>
                          <a:cs typeface="微软雅黑 Light" panose="020B0502040204020203" pitchFamily="34" charset="-122"/>
                        </a:rPr>
                        <a:t>每天</a:t>
                      </a:r>
                      <a:endParaRPr lang="en-US" altLang="en-US" sz="1000" b="0"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微软雅黑 Light" panose="020B0502040204020203" pitchFamily="34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抽取并装载数据到数据仓库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关于 ods 的意义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ODS（英语：Operational 业务/ Data 数据/ Store 存储)是一种数据架构或数据库设计的概念，出现原因是来自于当需要集成来自多个系统的数据，结果又要给一或多个系统使用时。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数据仓库的ods表是将业务系统数据库表原样抽取进来，结构几乎是一样的，只不过加了一个抽取数据的日期字段。</a:t>
            </a:r>
            <a:endParaRPr lang="zh-CN" altLang="en-US"/>
          </a:p>
        </p:txBody>
      </p:sp>
      <p:pic>
        <p:nvPicPr>
          <p:cNvPr id="5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1243" y="2552700"/>
            <a:ext cx="5692775" cy="14236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抽取并装载数据到数据仓库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每周数据抽取作业开发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根据之前的分析，行政区域表为增量同步抽取，所以我们只需要全部抽取到数据仓库中建表即可。但需要注意：我们需要清晰地标识出数据是哪天抽取过来的，所以需要额外添加一个当前日期的字段。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pPr marL="342900" indent="-342900">
              <a:buAutoNum type="arabicPeriod"/>
            </a:pPr>
            <a:r>
              <a:rPr lang="zh-CN" altLang="en-US"/>
              <a:t>构建Kettle数据流组件图</a:t>
            </a:r>
            <a:endParaRPr lang="zh-CN" altLang="en-US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1981835" y="2679065"/>
          <a:ext cx="5807710" cy="2889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15415"/>
                <a:gridCol w="1020445"/>
                <a:gridCol w="1493520"/>
                <a:gridCol w="1878330"/>
              </a:tblGrid>
              <a:tr h="288925">
                <a:tc>
                  <a:txBody>
                    <a:bodyPr/>
                    <a:p>
                      <a:pPr algn="l"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itheima_areas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行政区域表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增量同步抽取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algn="l">
                        <a:spcBef>
                          <a:spcPct val="20000"/>
                        </a:spcBef>
                        <a:buClrTx/>
                        <a:buSzTx/>
                        <a:buFont typeface="Arial" panose="020B0604020202020204" pitchFamily="34" charset="0"/>
                        <a:buNone/>
                      </a:pPr>
                      <a:r>
                        <a:rPr lang="en-US" sz="12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每周</a:t>
                      </a:r>
                      <a:endParaRPr lang="en-US" sz="1200" b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68580" marR="68580" marT="0" marB="0" vert="horz" anchor="t" anchorCtr="0">
                    <a:lnL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D8D8D8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" name="图片 1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835" y="4245610"/>
            <a:ext cx="2639060" cy="12636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2.</a:t>
            </a:r>
            <a:r>
              <a:rPr lang="zh-CN" altLang="en-US"/>
              <a:t>配置表输入组件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7580" y="2395855"/>
            <a:ext cx="4894580" cy="274066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865" y="2150745"/>
            <a:ext cx="5193665" cy="33769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抽取并装载数据到数据仓库</a:t>
            </a:r>
            <a:endParaRPr lang="zh-CN" altLang="en-US"/>
          </a:p>
        </p:txBody>
      </p:sp>
      <p:sp>
        <p:nvSpPr>
          <p:cNvPr id="10" name="文本占位符 2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每周数据抽取作业开发</a:t>
            </a:r>
            <a:endParaRPr lang="zh-CN" altLang="en-US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3. </a:t>
            </a:r>
            <a:r>
              <a:rPr lang="zh-CN" altLang="en-US"/>
              <a:t>通过预览数据，可以看到，除了原有 itcast_areas 表的所有字段之外，还增加了一个当前日期字段，后续作为数据的抽取日期。</a:t>
            </a:r>
            <a:endParaRPr lang="zh-CN" altLang="en-US"/>
          </a:p>
        </p:txBody>
      </p:sp>
      <p:pic>
        <p:nvPicPr>
          <p:cNvPr id="2" name="图片 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9968" y="2554605"/>
            <a:ext cx="5631815" cy="2222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抽取并装载数据到数据仓库</a:t>
            </a:r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每周数据抽取作业开发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76225" indent="-276225"/>
            <a:r>
              <a:rPr lang="zh-CN" altLang="en-US" dirty="0"/>
              <a:t>本案例围绕某个互联网小型电商的订单业务来开发。某电商公司，每天都有一些的用户会在线上采购商品，该电商公司想通过数据分析，查看每一天的电商经营情况。例如：电商公司的运营部门想要清楚的看到每天的订单笔数、订单的下单总额、不同支付类型对应的订单笔数和总额等等。</a:t>
            </a:r>
            <a:endParaRPr lang="zh-CN" altLang="en-US" dirty="0"/>
          </a:p>
          <a:p>
            <a:pPr marL="276225" indent="-276225"/>
            <a:r>
              <a:rPr lang="zh-CN" altLang="en-US" dirty="0"/>
              <a:t>为了实现公司的数据分析业务，我们需要开发一套数据分析的系统以实现电商公司的需求。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业务背景介绍</a:t>
            </a:r>
            <a:endParaRPr kumimoji="1" lang="zh-CN" altLang="en-US" dirty="0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4. </a:t>
            </a:r>
            <a:r>
              <a:rPr lang="zh-CN" altLang="en-US"/>
              <a:t>配置数据仓库的连接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318" y="2058670"/>
            <a:ext cx="5559425" cy="27406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抽取并装载数据到数据仓库</a:t>
            </a:r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每周数据抽取作业开发</a:t>
            </a:r>
            <a:endParaRPr lang="zh-CN" alt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5. </a:t>
            </a:r>
            <a:r>
              <a:rPr lang="zh-CN" altLang="en-US"/>
              <a:t>指定目标表，目标表的名称为：业务系统数据库表加一个 ods_ 前缀。</a:t>
            </a:r>
            <a:endParaRPr lang="zh-CN" altLang="en-US"/>
          </a:p>
        </p:txBody>
      </p:sp>
      <p:pic>
        <p:nvPicPr>
          <p:cNvPr id="2" name="图片 1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5050" y="2153920"/>
            <a:ext cx="4785995" cy="43535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抽取并装载数据到数据仓库</a:t>
            </a:r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每周数据抽取作业开发</a:t>
            </a:r>
            <a:endParaRPr lang="zh-CN" alt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en-US" altLang="zh-CN"/>
              <a:t>6. </a:t>
            </a:r>
            <a:r>
              <a:rPr lang="zh-CN" altLang="en-US"/>
              <a:t>点击「SQL」按钮执行</a:t>
            </a:r>
            <a:endParaRPr lang="zh-CN" altLang="en-US"/>
          </a:p>
          <a:p>
            <a:r>
              <a:rPr lang="en-US" altLang="zh-CN"/>
              <a:t>7</a:t>
            </a:r>
            <a:r>
              <a:rPr lang="zh-CN" altLang="en-US"/>
              <a:t>、执行转换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0580" y="2773998"/>
            <a:ext cx="5623560" cy="26943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抽取并装载数据到数据仓库</a:t>
            </a:r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每周数据抽取作业开发</a:t>
            </a:r>
            <a:endParaRPr lang="zh-CN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注意</a:t>
            </a:r>
            <a:endParaRPr lang="zh-CN" altLang="en-US"/>
          </a:p>
          <a:p>
            <a:r>
              <a:rPr lang="zh-CN" altLang="en-US"/>
              <a:t>为了方便后续的开发，将新创建的两个数据库连接「共享」。</a:t>
            </a:r>
            <a:endParaRPr lang="zh-CN" altLang="en-US"/>
          </a:p>
        </p:txBody>
      </p:sp>
      <p:pic>
        <p:nvPicPr>
          <p:cNvPr id="2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7790" y="2896553"/>
            <a:ext cx="3399790" cy="204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抽取并装载数据到数据仓库</a:t>
            </a:r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每周数据抽取作业开发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其他几张表的数据抽取与行政区域数据抽取类似。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抽取并装载数据到数据仓库</a:t>
            </a:r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每周数据抽取作业开发</a:t>
            </a:r>
            <a:endParaRPr lang="zh-CN" altLang="en-US"/>
          </a:p>
        </p:txBody>
      </p:sp>
      <p:pic>
        <p:nvPicPr>
          <p:cNvPr id="2" name="图片 1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7053" y="2565718"/>
            <a:ext cx="3030855" cy="11258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订单支付总额/总笔数分析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有了业务系统中的数据，接下来就可以开始对数据进行分析了。那针对数据仓库应该以什么样的方式来进行分析呢？大家可能会说：编写SQL语句啊。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—— 是的，就是编写SQL语句。但应该按照什么方式来编写呢？难道就是写一个SELECT ... FROM ... GROUP BY ....就完事了吗？</a:t>
            </a:r>
            <a:endParaRPr lang="zh-CN" altLang="en-US"/>
          </a:p>
          <a:p>
            <a:r>
              <a:rPr lang="zh-CN" altLang="en-US"/>
              <a:t>—— 当然不是。我们先来回答一个问题：SELECT语句可以进行分析，但分析的结果是否要保存下来呢？</a:t>
            </a:r>
            <a:endParaRPr lang="zh-CN" altLang="en-US"/>
          </a:p>
          <a:p>
            <a:r>
              <a:rPr lang="zh-CN" altLang="en-US"/>
              <a:t>回答：需要保存下来</a:t>
            </a:r>
            <a:endParaRPr lang="zh-CN" altLang="en-US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订单支付总额/总笔数分析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分析到这里，要进行数据仓库数据分析，一共会分为以下几步：</a:t>
            </a:r>
            <a:endParaRPr lang="zh-CN" altLang="en-US"/>
          </a:p>
          <a:p>
            <a:r>
              <a:rPr lang="zh-CN" altLang="en-US"/>
              <a:t>1.明确数据分析的目标</a:t>
            </a:r>
            <a:endParaRPr lang="zh-CN" altLang="en-US"/>
          </a:p>
          <a:p>
            <a:r>
              <a:rPr lang="zh-CN" altLang="en-US"/>
              <a:t>2.创建用于保存数据分析结果的表</a:t>
            </a:r>
            <a:endParaRPr lang="zh-CN" altLang="en-US"/>
          </a:p>
          <a:p>
            <a:r>
              <a:rPr lang="zh-CN" altLang="en-US"/>
              <a:t>3.编写SQL语句进行数据分析</a:t>
            </a:r>
            <a:endParaRPr lang="zh-CN" altLang="en-US"/>
          </a:p>
          <a:p>
            <a:r>
              <a:rPr lang="zh-CN" altLang="en-US"/>
              <a:t>4.将SQL语句进行数据分析的结果保存到分析结果的表中</a:t>
            </a:r>
            <a:endParaRPr lang="zh-CN" altLang="en-US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订单支付总额/总笔数分析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明确数据分析目标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运营部门想要统计每天的订单金额、订单总笔数，用来分析公司的经营状况。</a:t>
            </a:r>
            <a:endParaRPr lang="zh-CN" altLang="en-US"/>
          </a:p>
          <a:p>
            <a:r>
              <a:rPr lang="zh-CN" altLang="en-US"/>
              <a:t>需求</a:t>
            </a:r>
            <a:endParaRPr lang="zh-CN" altLang="en-US"/>
          </a:p>
          <a:p>
            <a:r>
              <a:rPr lang="zh-CN" altLang="en-US"/>
              <a:t>统计 2019-09-05 订单支付的总金额、订单的总笔数。</a:t>
            </a:r>
            <a:endParaRPr lang="zh-CN" altLang="en-US"/>
          </a:p>
          <a:p>
            <a:r>
              <a:rPr lang="zh-CN" altLang="en-US"/>
              <a:t>分析</a:t>
            </a:r>
            <a:endParaRPr lang="zh-CN" altLang="en-US"/>
          </a:p>
          <a:p>
            <a:r>
              <a:rPr lang="zh-CN" altLang="en-US"/>
              <a:t>这里我们一共要分析两个指标（订单总金额、订单总数量），而且需要保存下来。</a:t>
            </a:r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订单支付总额/总笔数分析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创建用于保存数据分析结果的表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约定：所有保存数据分析结果的表都以：app_开头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68475" y="2476500"/>
            <a:ext cx="7713345" cy="33381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-- 订单支付总额/总笔数分析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CREATE TABLE IF NOT EXISTS itcast_shop_bi.app_order_total(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id INTEGER  PRIMARY KEY AUTO_INCREMENT,    -- 用作唯一记录标识的组件，无实际意义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dt DATE,                                    -- 对应的日期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total_money DOUBLE,                       -- 总支付金额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total_cnt INTEGER                          -- 总订单笔数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);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订单支付总额/总笔数分析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编写SQL语句进行数据分析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96085" y="1847850"/>
            <a:ext cx="8932545" cy="4223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-- 分析某天的订单总笔数、总金额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SELECT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SUBSTRING(t1.createTime, 1, 10) AS dt,  -- 某一天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SUM(t1.realTotalMoney) AS total_money,  -- 订单总金额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COUNT(1) AS total_cnt                     -- 订单总笔数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FROM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ods_itheima_orders t1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WHERE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SUBSTRING(t1.createTime, 1, 10) = '2019-09-05'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group by  SUBSTRING(t1.createTime, 1, 10);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电商的购物流程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此处以京东举例，在京东上购买商品的一般流程是这样的：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从上图可以看到，每一个用户购买商品，都会浏览商品、提交订单。所以商品、订单是电商中非常重要的。本次的综合案例，将主要围绕商品、订单展开。</a:t>
            </a:r>
            <a:endParaRPr lang="zh-CN" altLang="en-US"/>
          </a:p>
        </p:txBody>
      </p:sp>
      <p:pic>
        <p:nvPicPr>
          <p:cNvPr id="3" name="图片 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2648" y="2457450"/>
            <a:ext cx="5686425" cy="3200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订单支付总额/总笔数分析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加载数据到结果表中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23060" y="1656715"/>
            <a:ext cx="8504555" cy="4641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insert into itcast_shop_bi.app_order_total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SELECT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null,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SUBSTRING(t1.createTime, 1, 10) AS dt,  -- 某一天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SUM(t1.realTotalMoney) AS total_money,  -- 订单总金额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COUNT(1) AS total_cnt                     -- 订单总笔数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FROM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ods_itheima_orders t1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WHERE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SUBSTRING(t1.createTime, 1, 10) = '2019-09-05'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group by  SUBSTRING(t1.createTime, 1, 10);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下订单用户总数分析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明确数据分析目标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统计2019-09-05当天下过订单的不同用户总数。</a:t>
            </a:r>
            <a:endParaRPr lang="zh-CN" altLang="en-US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下订单用户总数分析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创建用于保存数据分析结果的表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13815" y="2294255"/>
            <a:ext cx="8504555" cy="25507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-- 订单用户分析表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CREATE TABLE IF NOT EXISTS app_order_user(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id INTEGER  PRIMARY KEY AUTO_INCREMENT,   -- 唯一标识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dt DATE,                       -- 统计日期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total_user_cnt INTEGER                 -- 总用户数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);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下订单用户总数分析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编写SQL语句进行数据分析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13815" y="2294255"/>
            <a:ext cx="8504555" cy="3804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-- 统计每日下订单用户数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SELECT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SUBSTRING(t1.createTime, 1, 10) as dt,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COUNT(DISTINCT t1.userId) as user_total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FROM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itcast_shop_bi.ods_itheima_orders t1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WHERE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SUBSTRING(t1.createTime, 1, 10) = '2019-09-05'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group by  SUBSTRING(t1.createTime, 1, 10);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下订单用户总数分析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加载数据到结果表中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76985" y="1811655"/>
            <a:ext cx="8504555" cy="4641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-- 统计每日下订单用户数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insert into itcast_shop_bi.app_order_user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SELECT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null,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SUBSTRING(t1.createTime, 1, 10) as dt,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SUM(DISTINCT t1.userId) as user_total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FROM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itcast_shop_bi.ods_itheima_orders t1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WHERE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SUBSTRING(t1.createTime, 1, 10) = '2019-09-05'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group by  SUBSTRING(t1.createTime, 1, 10);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不同支付方式订单总额/订单笔数分析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明确数据分析目标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统计2019-09-05当天，不同的支付方式的订单总额、以及订单总笔数。</a:t>
            </a:r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不同支付方式订单总额/订单笔数分析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创建用于保存数据分析结果的表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76985" y="1811655"/>
            <a:ext cx="8504555" cy="3804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-- 创建支付方式订单总额/订单笔数分析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CREATE TABLE IF NOT EXISTS app_order_paytype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(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id          INTEGER AUTO_INCREMENT PRIMARY KEY, -- 唯一标识（无意义）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dt          DATE,                               -- 统计日期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pay_type    VARCHAR(20),                      -- 支付方式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total_money DOUBLE,                             -- 总支付金额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total_cnt   INTEGER                             -- 总订单笔数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);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不同支付方式订单总额/订单笔数分析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编写SQL语句进行数据分析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76985" y="1811655"/>
            <a:ext cx="8504555" cy="4592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-- 统计不同支付方式的订单总金额、总笔数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SELECT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'2019-09-05',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CASE WHEN payType = 1 THEN '支付宝' WHEN payType = 2 THEN '微信' WHEN payType = 3 THEN '信用卡' ELSE '其他' END AS payType,SUM(t1.realTotalMoney) AS total_money,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COUNT(1) AS total_cnt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FROM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itcast_shop_bi.ods_itheima_orders t1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WHERE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substring(dt,1,10) = '2019-09-05'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GROUP BY t1.payType;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不同支付方式订单总额/订单笔数分析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加载数据到结果表中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76985" y="1811655"/>
            <a:ext cx="8504555" cy="417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insert into app_order_paytype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SELECT  null,'2019-09-05',CASE WHEN payType = 1 THEN '支付宝' WHEN payType = 2 THEN '微信' WHEN payType = 3 THEN '现金'  ELSE '其他' END AS payType,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SUM(t1.realTotalMoney) AS total_money,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COUNT(1) AS total_cnt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FROM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itcast_shop_bi.ods_itheima_orders t1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WHERE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substring(dt,1,10) = '2019-09-05'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GROUP BY t1.payType;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订单笔数TOP5用户分析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 明确数据分析目标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统计2019年9月下订单最多的用户TOP5，也就是前5名。</a:t>
            </a:r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电商系统简单结构介绍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</a:t>
            </a:r>
            <a:r>
              <a:rPr lang="en-US" altLang="zh-CN"/>
              <a:t> </a:t>
            </a:r>
            <a:r>
              <a:rPr lang="zh-CN" altLang="en-US"/>
              <a:t>用户打开浏览器，访问电商页面</a:t>
            </a:r>
            <a:endParaRPr lang="zh-CN" altLang="en-US"/>
          </a:p>
          <a:p>
            <a:r>
              <a:rPr lang="zh-CN" altLang="en-US"/>
              <a:t> 用户按下回车后，浏览器发出请求，请求电商网站的Web服务器</a:t>
            </a:r>
            <a:endParaRPr lang="zh-CN" altLang="en-US"/>
          </a:p>
          <a:p>
            <a:r>
              <a:rPr lang="zh-CN" altLang="en-US"/>
              <a:t> Web服务器从数据库取出数据，返回</a:t>
            </a:r>
            <a:endParaRPr lang="zh-CN" altLang="en-US"/>
          </a:p>
          <a:p>
            <a:r>
              <a:rPr lang="zh-CN" altLang="en-US"/>
              <a:t> 前端页面展示数据</a:t>
            </a:r>
            <a:endParaRPr lang="zh-CN" altLang="en-US"/>
          </a:p>
        </p:txBody>
      </p:sp>
      <p:pic>
        <p:nvPicPr>
          <p:cNvPr id="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6528" y="2840355"/>
            <a:ext cx="5686425" cy="3200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订单笔数TOP5用户分析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创建用于保存数据分析结果的表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76985" y="1811655"/>
            <a:ext cx="8504555" cy="3804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-- 创建下订单用户最多的前5名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CREATE TABLE IF NOT EXISTS app_order_user_top5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(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id        INTEGER AUTO_INCREMENT PRIMARY KEY,-- 唯一标识（无意义）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dt        varchar(10),-- 统计日期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userid    VARCHAR(20),                       -- 用户id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username  VARCHAR(50),                       -- 用户姓名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total_cnt INTEGER                            -- 总订单笔数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);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订单笔数TOP5用户分析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编写SQL语句进行数据分析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76985" y="1811655"/>
            <a:ext cx="8504555" cy="4641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-- 统计订单笔数TOP5用户分析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select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'2019-09'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, t.userId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,t.userName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,count(orderId)  as total_cnt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from itcast_shop_bi.ods_itheima_orders t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where substring(createTime,1,7) = '2019-09' # 2019-09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group by t.userName, t.userId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order by total_cnt desc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limit 5;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订单笔数TOP5用户分析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加载数据到结果表中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76985" y="1675130"/>
            <a:ext cx="8504555" cy="46412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insert into app_order_user_top5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select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null,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'2019-09',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userId,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userName,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count(orderId) as total_cnt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from itcast_shop_bi.ods_itheima_orders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where substring(createTime, 1, 7) = '2019-09'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group by userId,userName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order by total_cnt desc  limit 5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商品分类订单总额/订单笔数分析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明确数据分析目标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统计2019年9月5日当天，不同商品分类（一级分类）订单的总金额、订单的总笔数。</a:t>
            </a:r>
            <a:endParaRPr lang="zh-CN" altLang="en-US"/>
          </a:p>
        </p:txBody>
      </p:sp>
      <p:pic>
        <p:nvPicPr>
          <p:cNvPr id="5" name="图片 1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9978" y="2375535"/>
            <a:ext cx="5686425" cy="32004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商品分类订单总额/订单笔数分析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>
                <a:sym typeface="+mn-ea"/>
              </a:rPr>
              <a:t>明确数据分析目标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-214748247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6490" y="1829435"/>
            <a:ext cx="5687060" cy="31991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商品分类订单总额/订单笔数分析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 创建用于保存数据分析结果的表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76985" y="1675130"/>
            <a:ext cx="8504555" cy="38049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-- 创建商品分类订单总额/订单笔数分析结果表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CREATE TABLE IF NOT EXISTS app_order_goods_cat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(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id          INTEGER AUTO_INCREMENT PRIMARY KEY,-- 唯一标识（无意义）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dt          DATE,                              -- 统计日期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cat_name    VARCHAR(50),                       -- 一级分类名称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total_money DOUBLE,                            -- 订单总金额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total_num   INTEGER                            -- 订单总笔数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);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商品分类订单总额/订单笔数分析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编写SQL语句进行数据分析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76985" y="1478280"/>
            <a:ext cx="8504555" cy="53797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-- 统计不同一级商品分类订单总额/总笔数分析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CREATE TABLE tmp_goods_cat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AS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SELECT t3.catId   AS cat_id_l3,   -- 3级分类id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t3.catName AS cat_name_l3, -- 3级分类名称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t2.catId   AS cat_id_l2,   -- 2级分类id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t2.catName AS cat_name_l2, -- 2级分类名称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t1.catId   AS cat_id_l1,   -- 1级分类id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    t1.catName AS cat_name_l1  -- 1级分类名称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FROM itcast_shop_bi.ods_itheima_goods_cats t3,itcast_shop_bi.ods_itheima_goods_cats t2, itcast_shop_bi.ods_itheima_goods_cats t1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WHERE t3.parentId = t2.catId AND t2.parentId = t1.catId AND t3.cat_level = 3;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商品分类订单总额/订单笔数分析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统计分析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86510" y="1339215"/>
            <a:ext cx="8504555" cy="542861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-- 统计分析不同一级商品分类对应的总金额、总笔数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SELECT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'2019-09-05',t1.cat_name_l1 AS goods_cat_l1,SUM(t3.payPrice * t3.goodsNum) AS total_money, COUNT(DISTINCT t3.orderId) AS total_cnt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FROM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tmp_goods_cat t1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LEFT JOIN ods_itheima_goods t2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ON t1.cat_id_l3 = t2.goodsCatId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LEFT JOIN ods_itheima_order_goods t3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ON t2.goodsId = t3.goodsId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WHERE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SUBSTRING(t3.createTime, 1, 10) = '2019-09-05'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algn="l"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GROUP BY  t1.cat_name_l1;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商品分类订单总额/订单笔数分析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性能优化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接下来，我们需要把上述的SQL优化，优化到毫秒级。这里主要的优化策略就是添加索引。因为订单需要和订单明细关联，这两个表的数据量较大。所以，我们锁定在这两个表的关联上，添加索引进行调优。我们需要做的就是在订单明细的商品id字段上添加索引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r>
              <a:rPr lang="zh-CN" altLang="en-US"/>
              <a:t>3.重新执行上述的SQL分析语句，发现执行完只需要68ms</a:t>
            </a:r>
            <a:endParaRPr lang="zh-CN" altLang="en-US"/>
          </a:p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50670" y="2823210"/>
            <a:ext cx="8504555" cy="25507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临时表添加索引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CREATE UNIQUE INDEX idx_goods_cat3 ON tmp_goods_cat(cat_id_l3);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ods商品表添加唯一索引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CREATE UNIQUE INDEX idx_itheima_goods ON ods_itheima_goods(goodsId);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ods订单明细表添加普通索引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CREATE INDEX idx_itheima__order_goods ON ods_itheima_order_goods(goodsId);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  <p:pic>
        <p:nvPicPr>
          <p:cNvPr id="5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0353" y="5948680"/>
            <a:ext cx="5692775" cy="2984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商品分类订单总额/订单笔数分析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加载数据到结果表中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678305" y="1730375"/>
            <a:ext cx="8504555" cy="41744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insert into app_order_goods_cat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SELECT null,'2019-09-05',t1.cat_name_l1 AS goods_cat_l1,SUM(t3.payPrice * t3.goodsNum) AS total_money,COUNT(DISTINCT t3.orderId) AS total_cnt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FROM   tmp_goods_cat t1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LEFT JOIN ods_itheima_goods t2 ON t1.cat_id_l3 = t2.goodsCatId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LEFT JOIN ods_itheima_order_goods t3 ON t2.goodsId = t3.goodsId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WHERE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SUBSTRING(t3.createTime, 1, 10) = '2019-09-05'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GROUP BY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buClr>
                <a:srgbClr val="404040"/>
              </a:buClr>
              <a:buSzPct val="85000"/>
              <a:buNone/>
            </a:pPr>
            <a:r>
              <a:rPr lang="en-US" altLang="zh-CN" sz="16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  t1.cat_name_l1;</a:t>
            </a:r>
            <a:endParaRPr lang="en-US" altLang="zh-CN" sz="16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电商相关业务术语介绍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p>
            <a:r>
              <a:rPr lang="zh-CN" altLang="en-US"/>
              <a:t>商品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我们去淘宝、京东上买的东西，就是一件件的商品。商品包含这些内容：</a:t>
            </a:r>
            <a:endParaRPr lang="zh-CN" altLang="en-US"/>
          </a:p>
        </p:txBody>
      </p:sp>
      <p:pic>
        <p:nvPicPr>
          <p:cNvPr id="5" name="图片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1560" y="2204720"/>
            <a:ext cx="5690870" cy="34874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了解</a:t>
            </a:r>
            <a:r>
              <a:rPr lang="en-US" altLang="zh-CN" dirty="0"/>
              <a:t>6</a:t>
            </a:r>
            <a:r>
              <a:rPr lang="zh-CN" altLang="en-US" dirty="0"/>
              <a:t>张表的数据</a:t>
            </a:r>
            <a:endParaRPr lang="zh-CN" altLang="en-US" dirty="0"/>
          </a:p>
          <a:p>
            <a:r>
              <a:rPr lang="zh-CN" altLang="en-US" dirty="0"/>
              <a:t>根据需求做指标开发</a:t>
            </a:r>
            <a:endParaRPr lang="zh-CN" altLang="en-US" dirty="0"/>
          </a:p>
          <a:p>
            <a:r>
              <a:rPr lang="zh-CN" altLang="en-US" dirty="0"/>
              <a:t>通过</a:t>
            </a:r>
            <a:r>
              <a:rPr lang="en-US" altLang="zh-CN" dirty="0"/>
              <a:t>kettle</a:t>
            </a:r>
            <a:r>
              <a:rPr lang="zh-CN" altLang="en-US" dirty="0"/>
              <a:t>将</a:t>
            </a:r>
            <a:r>
              <a:rPr lang="en-US" altLang="zh-CN" dirty="0"/>
              <a:t>mysql</a:t>
            </a:r>
            <a:r>
              <a:rPr lang="zh-CN" altLang="en-US" dirty="0"/>
              <a:t>表数据抽取到另外的表中</a:t>
            </a:r>
            <a:endParaRPr lang="zh-CN" altLang="en-US" dirty="0"/>
          </a:p>
          <a:p>
            <a:r>
              <a:rPr lang="zh-CN" altLang="en-US" dirty="0"/>
              <a:t>将结果写入创建的结果表中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项目开发</a:t>
            </a:r>
            <a:endParaRPr lang="zh-CN" altLang="en-US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案例简介</a:t>
            </a:r>
            <a:endParaRPr lang="en-US" altLang="zh-CN" dirty="0"/>
          </a:p>
          <a:p>
            <a:r>
              <a:rPr lang="en-US" altLang="zh-CN" dirty="0"/>
              <a:t>案例架构说明</a:t>
            </a:r>
            <a:endParaRPr lang="en-US" altLang="zh-CN" dirty="0"/>
          </a:p>
          <a:p>
            <a:r>
              <a:rPr lang="en-US" altLang="zh-CN" dirty="0"/>
              <a:t>搭建datagrip项目环境</a:t>
            </a:r>
            <a:endParaRPr lang="en-US" altLang="zh-CN" dirty="0"/>
          </a:p>
          <a:p>
            <a:r>
              <a:rPr lang="en-US" altLang="zh-CN" dirty="0"/>
              <a:t>项目开发</a:t>
            </a:r>
            <a:endParaRPr lang="en-US" altLang="zh-CN" dirty="0"/>
          </a:p>
          <a:p>
            <a:r>
              <a:rPr lang="zh-CN" dirty="0">
                <a:solidFill>
                  <a:srgbClr val="FF0000"/>
                </a:solidFill>
              </a:rPr>
              <a:t>使用fineBI进行数据可视化</a:t>
            </a:r>
            <a:endParaRPr 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启动</a:t>
            </a:r>
            <a:r>
              <a:rPr lang="en-US" altLang="zh-CN"/>
              <a:t>FineBI</a:t>
            </a:r>
            <a:endParaRPr lang="en-US" alt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6610" y="1677670"/>
            <a:ext cx="10128885" cy="431165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创建</a:t>
            </a:r>
            <a:r>
              <a:rPr lang="en-US" altLang="zh-CN"/>
              <a:t>mysql</a:t>
            </a:r>
            <a:r>
              <a:rPr lang="zh-CN" altLang="en-US"/>
              <a:t>连接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8515" y="1706245"/>
            <a:ext cx="6877050" cy="4711065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连接到表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连接到</a:t>
            </a:r>
            <a:r>
              <a:rPr lang="en-US" altLang="zh-CN"/>
              <a:t>mysql</a:t>
            </a:r>
            <a:r>
              <a:rPr lang="zh-CN" altLang="en-US"/>
              <a:t>的表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245" y="2353310"/>
            <a:ext cx="9838055" cy="282448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更新业务包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更新</a:t>
            </a:r>
            <a:r>
              <a:rPr lang="en-US" altLang="zh-CN"/>
              <a:t>APP</a:t>
            </a:r>
            <a:r>
              <a:rPr lang="zh-CN" altLang="en-US"/>
              <a:t>层的</a:t>
            </a:r>
            <a:r>
              <a:rPr lang="en-US" altLang="zh-CN"/>
              <a:t>5</a:t>
            </a:r>
            <a:r>
              <a:rPr lang="zh-CN" altLang="en-US"/>
              <a:t>张表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7725" y="2383790"/>
            <a:ext cx="9913620" cy="329184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更新业务包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5420" y="1743710"/>
            <a:ext cx="7395845" cy="452374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新建仪表板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0920" y="2144395"/>
            <a:ext cx="3977640" cy="30251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2735" y="1563370"/>
            <a:ext cx="3917950" cy="5089525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产品分类表</a:t>
            </a:r>
            <a:r>
              <a:rPr lang="en-US" altLang="zh-CN"/>
              <a:t>-</a:t>
            </a:r>
            <a:r>
              <a:rPr lang="zh-CN" altLang="en-US"/>
              <a:t>柱状图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r>
              <a:rPr lang="zh-CN" altLang="en-US"/>
              <a:t>设置降序排列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2010" y="2487930"/>
            <a:ext cx="5234940" cy="188214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产品分类表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柱状图</a:t>
            </a:r>
            <a:endParaRPr lang="zh-CN" altLang="en-US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9660" y="1652905"/>
            <a:ext cx="7846060" cy="49079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47925" y="1919923"/>
            <a:ext cx="5693410" cy="36912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电商相关业务术语介绍</a:t>
            </a:r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/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600" indent="-3810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40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5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6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indent="-3048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8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00" indent="-304800" algn="l" defTabSz="12192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商品</a:t>
            </a:r>
            <a:endParaRPr lang="zh-CN" altLang="en-US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产品分类表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折线图</a:t>
            </a:r>
            <a:endParaRPr lang="zh-CN" altLang="en-US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737995"/>
            <a:ext cx="8491220" cy="4629785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不同支付类型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1760" y="1656080"/>
            <a:ext cx="8545830" cy="492633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文字云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2220" y="1656080"/>
            <a:ext cx="7687945" cy="500761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仪表板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3755" y="1727200"/>
            <a:ext cx="10204450" cy="4774565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用</a:t>
            </a:r>
            <a:r>
              <a:rPr lang="en-US" altLang="zh-CN" dirty="0"/>
              <a:t>finebi</a:t>
            </a:r>
            <a:r>
              <a:rPr lang="zh-CN" altLang="en-US" dirty="0"/>
              <a:t>进行可视化分析画图</a:t>
            </a:r>
            <a:endParaRPr lang="zh-CN" altLang="en-US" dirty="0"/>
          </a:p>
          <a:p>
            <a:r>
              <a:rPr lang="zh-CN" altLang="en-US" dirty="0"/>
              <a:t>制作仪表板</a:t>
            </a:r>
            <a:endParaRPr lang="zh-CN" altLang="en-US" dirty="0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fineBI</a:t>
            </a:r>
            <a:r>
              <a:rPr>
                <a:sym typeface="+mn-ea"/>
              </a:rPr>
              <a:t>数据可视化</a:t>
            </a:r>
            <a:endParaRPr dirty="0">
              <a:sym typeface="+mn-e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cb3ac7c3-fd79-4562-b5ce-556ccf3b0556}"/>
  <p:tag name="TABLE_ENDDRAG_ORIGIN_RECT" val="648*403"/>
  <p:tag name="TABLE_ENDDRAG_RECT" val="188*174*648*403"/>
</p:tagLst>
</file>

<file path=ppt/tags/tag2.xml><?xml version="1.0" encoding="utf-8"?>
<p:tagLst xmlns:p="http://schemas.openxmlformats.org/presentationml/2006/main">
  <p:tag name="KSO_WM_UNIT_TABLE_BEAUTIFY" val="smartTable{94e95489-8e84-4c87-ab1c-9a1a5a3cbb11}"/>
</p:tagLst>
</file>

<file path=ppt/tags/tag3.xml><?xml version="1.0" encoding="utf-8"?>
<p:tagLst xmlns:p="http://schemas.openxmlformats.org/presentationml/2006/main">
  <p:tag name="KSO_WM_UNIT_TABLE_BEAUTIFY" val="smartTable{94e95489-8e84-4c87-ab1c-9a1a5a3cbb11}"/>
</p:tagLst>
</file>

<file path=ppt/tags/tag4.xml><?xml version="1.0" encoding="utf-8"?>
<p:tagLst xmlns:p="http://schemas.openxmlformats.org/presentationml/2006/main">
  <p:tag name="KSO_WM_UNIT_TABLE_BEAUTIFY" val="smartTable{94e95489-8e84-4c87-ab1c-9a1a5a3cbb11}"/>
</p:tagLst>
</file>

<file path=ppt/tags/tag5.xml><?xml version="1.0" encoding="utf-8"?>
<p:tagLst xmlns:p="http://schemas.openxmlformats.org/presentationml/2006/main">
  <p:tag name="KSO_WM_UNIT_TABLE_BEAUTIFY" val="smartTable{94e95489-8e84-4c87-ab1c-9a1a5a3cbb11}"/>
</p:tagLst>
</file>

<file path=ppt/tags/tag6.xml><?xml version="1.0" encoding="utf-8"?>
<p:tagLst xmlns:p="http://schemas.openxmlformats.org/presentationml/2006/main">
  <p:tag name="KSO_WM_UNIT_TABLE_BEAUTIFY" val="smartTable{94e95489-8e84-4c87-ab1c-9a1a5a3cbb11}"/>
</p:tagLst>
</file>

<file path=ppt/tags/tag7.xml><?xml version="1.0" encoding="utf-8"?>
<p:tagLst xmlns:p="http://schemas.openxmlformats.org/presentationml/2006/main">
  <p:tag name="KSO_WM_UNIT_TABLE_BEAUTIFY" val="smartTable{94e95489-8e84-4c87-ab1c-9a1a5a3cbb11}"/>
</p:tagLst>
</file>

<file path=ppt/tags/tag8.xml><?xml version="1.0" encoding="utf-8"?>
<p:tagLst xmlns:p="http://schemas.openxmlformats.org/presentationml/2006/main">
  <p:tag name="KSO_WM_UNIT_TABLE_BEAUTIFY" val="smartTable{94e95489-8e84-4c87-ab1c-9a1a5a3cbb11}"/>
  <p:tag name="TABLE_ENDDRAG_ORIGIN_RECT" val="577*328"/>
  <p:tag name="TABLE_ENDDRAG_RECT" val="67*129*577*328"/>
</p:tagLst>
</file>

<file path=ppt/tags/tag9.xml><?xml version="1.0" encoding="utf-8"?>
<p:tagLst xmlns:p="http://schemas.openxmlformats.org/presentationml/2006/main">
  <p:tag name="TABLE_ENDDRAG_ORIGIN_RECT" val="457*41"/>
  <p:tag name="TABLE_ENDDRAG_RECT" val="249*234*457*41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12202</Words>
  <Application>WPS 演示</Application>
  <PresentationFormat>宽屏</PresentationFormat>
  <Paragraphs>1043</Paragraphs>
  <Slides>95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95</vt:i4>
      </vt:variant>
    </vt:vector>
  </HeadingPairs>
  <TitlesOfParts>
    <vt:vector size="119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Segoe UI</vt:lpstr>
      <vt:lpstr>微软雅黑</vt:lpstr>
      <vt:lpstr>Verdana</vt:lpstr>
      <vt:lpstr>阿里巴巴普惠体</vt:lpstr>
      <vt:lpstr>Alibaba PuHuiTi M</vt:lpstr>
      <vt:lpstr>Segoe UI Light</vt:lpstr>
      <vt:lpstr>微软雅黑 Light</vt:lpstr>
      <vt:lpstr>等线</vt:lpstr>
      <vt:lpstr>Arial Unicode MS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1_章节页版式（一级+二级标题）</vt:lpstr>
      <vt:lpstr>电商订单综合案例</vt:lpstr>
      <vt:lpstr>PowerPoint 演示文稿</vt:lpstr>
      <vt:lpstr>PowerPoint 演示文稿</vt:lpstr>
      <vt:lpstr>PowerPoint 演示文稿</vt:lpstr>
      <vt:lpstr>业务背景介绍</vt:lpstr>
      <vt:lpstr>电商的购物流程</vt:lpstr>
      <vt:lpstr>电商系统简单结构介绍</vt:lpstr>
      <vt:lpstr>电商相关业务术语介绍</vt:lpstr>
      <vt:lpstr>电商相关业务术语介绍</vt:lpstr>
      <vt:lpstr>电商相关业务术语介绍</vt:lpstr>
      <vt:lpstr>电商相关业务术语介绍</vt:lpstr>
      <vt:lpstr>电商相关业务术语介绍</vt:lpstr>
      <vt:lpstr>电商相关业务术语介绍</vt:lpstr>
      <vt:lpstr>电商相关业务术语介绍</vt:lpstr>
      <vt:lpstr>电商相关业务术语介绍</vt:lpstr>
      <vt:lpstr>电商相关业务术语介绍</vt:lpstr>
      <vt:lpstr>技术方案介绍</vt:lpstr>
      <vt:lpstr>输入章节名称</vt:lpstr>
      <vt:lpstr>PowerPoint 演示文稿</vt:lpstr>
      <vt:lpstr>2.1 系统架构</vt:lpstr>
      <vt:lpstr>数据流程图</vt:lpstr>
      <vt:lpstr>案例简介</vt:lpstr>
      <vt:lpstr>PowerPoint 演示文稿</vt:lpstr>
      <vt:lpstr>设置项目开发环境</vt:lpstr>
      <vt:lpstr>设置项目开发环境</vt:lpstr>
      <vt:lpstr>设置项目开发环境</vt:lpstr>
      <vt:lpstr>创建项目并建立DataGrip数据库连接</vt:lpstr>
      <vt:lpstr>创建项目并建立DataGrip数据库连接</vt:lpstr>
      <vt:lpstr>创建项目并建立DataGrip数据库连接</vt:lpstr>
      <vt:lpstr>创建itcast_shop数据库并导入数据</vt:lpstr>
      <vt:lpstr>创建itcast_shop数据库并导入数据</vt:lpstr>
      <vt:lpstr>创建itcast_shop数据库并导入数据</vt:lpstr>
      <vt:lpstr>创建 itcast_shop_bi 数据仓库</vt:lpstr>
      <vt:lpstr>案例架构说明</vt:lpstr>
      <vt:lpstr>PowerPoint 演示文稿</vt:lpstr>
      <vt:lpstr>表结构概览</vt:lpstr>
      <vt:lpstr>表字段解释</vt:lpstr>
      <vt:lpstr>表字段解释</vt:lpstr>
      <vt:lpstr>表字段解释</vt:lpstr>
      <vt:lpstr>表字段解释</vt:lpstr>
      <vt:lpstr>表字段解释</vt:lpstr>
      <vt:lpstr>表字段解释</vt:lpstr>
      <vt:lpstr>抽取并装载数据到数据仓库</vt:lpstr>
      <vt:lpstr>抽取并装载数据到数据仓库</vt:lpstr>
      <vt:lpstr>抽取并装载数据到数据仓库</vt:lpstr>
      <vt:lpstr>抽取并装载数据到数据仓库</vt:lpstr>
      <vt:lpstr>抽取并装载数据到数据仓库</vt:lpstr>
      <vt:lpstr>抽取并装载数据到数据仓库</vt:lpstr>
      <vt:lpstr>抽取并装载数据到数据仓库</vt:lpstr>
      <vt:lpstr>抽取并装载数据到数据仓库</vt:lpstr>
      <vt:lpstr>抽取并装载数据到数据仓库</vt:lpstr>
      <vt:lpstr>抽取并装载数据到数据仓库</vt:lpstr>
      <vt:lpstr>抽取并装载数据到数据仓库</vt:lpstr>
      <vt:lpstr>抽取并装载数据到数据仓库</vt:lpstr>
      <vt:lpstr>订单支付总额/总笔数分析</vt:lpstr>
      <vt:lpstr>订单支付总额/总笔数分析</vt:lpstr>
      <vt:lpstr>订单支付总额/总笔数分析</vt:lpstr>
      <vt:lpstr>订单支付总额/总笔数分析</vt:lpstr>
      <vt:lpstr>订单支付总额/总笔数分析</vt:lpstr>
      <vt:lpstr>订单支付总额/总笔数分析</vt:lpstr>
      <vt:lpstr>下订单用户总数分析</vt:lpstr>
      <vt:lpstr>下订单用户总数分析</vt:lpstr>
      <vt:lpstr>下订单用户总数分析</vt:lpstr>
      <vt:lpstr>下订单用户总数分析</vt:lpstr>
      <vt:lpstr>不同支付方式订单总额/订单笔数分析</vt:lpstr>
      <vt:lpstr>不同支付方式订单总额/订单笔数分析</vt:lpstr>
      <vt:lpstr>不同支付方式订单总额/订单笔数分析</vt:lpstr>
      <vt:lpstr>不同支付方式订单总额/订单笔数分析</vt:lpstr>
      <vt:lpstr>订单笔数TOP5用户分析</vt:lpstr>
      <vt:lpstr>订单笔数TOP5用户分析</vt:lpstr>
      <vt:lpstr>订单笔数TOP5用户分析</vt:lpstr>
      <vt:lpstr>订单笔数TOP5用户分析</vt:lpstr>
      <vt:lpstr>商品分类订单总额/订单笔数分析</vt:lpstr>
      <vt:lpstr>商品分类订单总额/订单笔数分析</vt:lpstr>
      <vt:lpstr>商品分类订单总额/订单笔数分析</vt:lpstr>
      <vt:lpstr>商品分类订单总额/订单笔数分析</vt:lpstr>
      <vt:lpstr>商品分类订单总额/订单笔数分析</vt:lpstr>
      <vt:lpstr>商品分类订单总额/订单笔数分析</vt:lpstr>
      <vt:lpstr>商品分类订单总额/订单笔数分析</vt:lpstr>
      <vt:lpstr>搭建datagrip项目环境</vt:lpstr>
      <vt:lpstr>PowerPoint 演示文稿</vt:lpstr>
      <vt:lpstr>启动FineBI</vt:lpstr>
      <vt:lpstr>创建mysql连接</vt:lpstr>
      <vt:lpstr>连接到表</vt:lpstr>
      <vt:lpstr>更新业务包</vt:lpstr>
      <vt:lpstr>更新业务包</vt:lpstr>
      <vt:lpstr>新建仪表板</vt:lpstr>
      <vt:lpstr>产品分类表-柱状图</vt:lpstr>
      <vt:lpstr>产品分类表-柱状图</vt:lpstr>
      <vt:lpstr>产品分类表-折线图</vt:lpstr>
      <vt:lpstr>不同支付类型</vt:lpstr>
      <vt:lpstr>文字云</vt:lpstr>
      <vt:lpstr>仪表板</vt:lpstr>
      <vt:lpstr>项目开发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syz</cp:lastModifiedBy>
  <cp:revision>289</cp:revision>
  <dcterms:created xsi:type="dcterms:W3CDTF">2020-03-31T02:23:00Z</dcterms:created>
  <dcterms:modified xsi:type="dcterms:W3CDTF">2021-05-29T01:19:26Z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D5C3BBB559A14980B086C2C4F4C8658E</vt:lpwstr>
  </property>
  <property fmtid="{D5CDD505-2E9C-101B-9397-08002B2CF9AE}" pid="3" name="KSOProductBuildVer">
    <vt:lpwstr>2052-11.1.0.10495</vt:lpwstr>
  </property>
</Properties>
</file>